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9" r:id="rId2"/>
    <p:sldId id="260" r:id="rId3"/>
    <p:sldId id="263" r:id="rId4"/>
    <p:sldId id="264" r:id="rId5"/>
    <p:sldId id="265" r:id="rId6"/>
    <p:sldId id="266" r:id="rId7"/>
    <p:sldId id="267" r:id="rId8"/>
    <p:sldId id="268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35F4-7B48-4BE1-B22C-416D8DD6FCCE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D24FB18A-0B74-4E31-90B4-058BF14E56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35F4-7B48-4BE1-B22C-416D8DD6FCCE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FB18A-0B74-4E31-90B4-058BF14E56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35F4-7B48-4BE1-B22C-416D8DD6FCCE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FB18A-0B74-4E31-90B4-058BF14E56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35F4-7B48-4BE1-B22C-416D8DD6FCCE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FB18A-0B74-4E31-90B4-058BF14E56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35F4-7B48-4BE1-B22C-416D8DD6FCCE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24FB18A-0B74-4E31-90B4-058BF14E56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35F4-7B48-4BE1-B22C-416D8DD6FCCE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FB18A-0B74-4E31-90B4-058BF14E56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35F4-7B48-4BE1-B22C-416D8DD6FCCE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FB18A-0B74-4E31-90B4-058BF14E56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35F4-7B48-4BE1-B22C-416D8DD6FCCE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FB18A-0B74-4E31-90B4-058BF14E56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35F4-7B48-4BE1-B22C-416D8DD6FCCE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FB18A-0B74-4E31-90B4-058BF14E56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35F4-7B48-4BE1-B22C-416D8DD6FCCE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FB18A-0B74-4E31-90B4-058BF14E56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35F4-7B48-4BE1-B22C-416D8DD6FCCE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24FB18A-0B74-4E31-90B4-058BF14E56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96D35F4-7B48-4BE1-B22C-416D8DD6FCCE}" type="datetimeFigureOut">
              <a:rPr lang="en-US" smtClean="0"/>
              <a:pPr/>
              <a:t>1/12/2017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24FB18A-0B74-4E31-90B4-058BF14E56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New%20folder%20(5)/x-101-231.doc" TargetMode="External"/><Relationship Id="rId2" Type="http://schemas.openxmlformats.org/officeDocument/2006/relationships/hyperlink" Target="New%20folder%20(5)/668x139.pdf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New%20folder%20(5)/1.doc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352800"/>
            <a:ext cx="6400800" cy="1219200"/>
          </a:xfrm>
        </p:spPr>
        <p:txBody>
          <a:bodyPr>
            <a:normAutofit fontScale="92500"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دکتر شیرزاد مدیر پرستاری دانشگاه علوم پزشکی تبریز-دیماه 1395</a:t>
            </a:r>
            <a:endParaRPr lang="en-US" sz="4000" dirty="0">
              <a:solidFill>
                <a:srgbClr val="0070C0"/>
              </a:solidFill>
              <a:cs typeface="2  Titr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685800"/>
            <a:ext cx="8763000" cy="3048000"/>
          </a:xfrm>
        </p:spPr>
        <p:txBody>
          <a:bodyPr>
            <a:normAutofit/>
          </a:bodyPr>
          <a:lstStyle/>
          <a:p>
            <a:r>
              <a:rPr lang="fa-IR" sz="4400" dirty="0" smtClean="0">
                <a:cs typeface="2  Titr" pitchFamily="2" charset="-78"/>
              </a:rPr>
              <a:t>استانداردهای ملی اعتباربخشی بیمارستان محورمدیریت پرستاری</a:t>
            </a:r>
            <a:r>
              <a:rPr lang="fa-IR" sz="4400" dirty="0" smtClean="0"/>
              <a:t>  </a:t>
            </a:r>
            <a:endParaRPr lang="en-US" sz="4400" dirty="0"/>
          </a:p>
        </p:txBody>
      </p:sp>
      <p:pic>
        <p:nvPicPr>
          <p:cNvPr id="1026" name="Picture 2" descr="C:\Users\SOLTANI\Desktop\111_0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4724400"/>
            <a:ext cx="2590800" cy="1905000"/>
          </a:xfrm>
          <a:prstGeom prst="rect">
            <a:avLst/>
          </a:prstGeom>
          <a:noFill/>
        </p:spPr>
      </p:pic>
      <p:pic>
        <p:nvPicPr>
          <p:cNvPr id="4" name="Picture 2" descr="C:\Users\SOLTANI\Desktop\What-are-the-benefits-of-iso-17025-accreditati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1" y="4800600"/>
            <a:ext cx="2362200" cy="1828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SOLTANI\Desktop\258316021179119324229106130181153981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772400" cy="685800"/>
          </a:xfrm>
        </p:spPr>
        <p:txBody>
          <a:bodyPr>
            <a:normAutofit fontScale="90000"/>
          </a:bodyPr>
          <a:lstStyle/>
          <a:p>
            <a:pPr algn="ctr"/>
            <a:endParaRPr lang="en-US" dirty="0">
              <a:solidFill>
                <a:srgbClr val="0070C0"/>
              </a:solidFill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914400"/>
            <a:ext cx="9144000" cy="5791200"/>
          </a:xfrm>
        </p:spPr>
        <p:txBody>
          <a:bodyPr>
            <a:normAutofit fontScale="92500" lnSpcReduction="20000"/>
          </a:bodyPr>
          <a:lstStyle/>
          <a:p>
            <a:pPr algn="r">
              <a:lnSpc>
                <a:spcPct val="160000"/>
              </a:lnSpc>
              <a:buNone/>
            </a:pPr>
            <a:r>
              <a:rPr lang="fa-IR" sz="3200" dirty="0" smtClean="0">
                <a:solidFill>
                  <a:schemeClr val="accent4">
                    <a:lumMod val="75000"/>
                  </a:schemeClr>
                </a:solidFill>
                <a:cs typeface="2  Titr" pitchFamily="2" charset="-78"/>
              </a:rPr>
              <a:t> </a:t>
            </a:r>
            <a:r>
              <a:rPr lang="fa-IR" sz="3500" dirty="0" smtClean="0">
                <a:solidFill>
                  <a:schemeClr val="accent4">
                    <a:lumMod val="75000"/>
                  </a:schemeClr>
                </a:solidFill>
                <a:cs typeface="2  Titr" pitchFamily="2" charset="-78"/>
              </a:rPr>
              <a:t>ج-1) مهارت سنجی و بکارگیری کارکنان پرستاری</a:t>
            </a:r>
          </a:p>
          <a:p>
            <a:pPr algn="r" rtl="1">
              <a:lnSpc>
                <a:spcPct val="160000"/>
              </a:lnSpc>
              <a:buNone/>
            </a:pPr>
            <a:r>
              <a:rPr lang="fa-IR" dirty="0" smtClean="0">
                <a:solidFill>
                  <a:srgbClr val="00B050"/>
                </a:solidFill>
                <a:cs typeface="2  Titr" pitchFamily="2" charset="-78"/>
              </a:rPr>
              <a:t>ج-1-1)نیازسنجی واحرازصلاحیت کارکنان پرستاری بخشهای بالینی</a:t>
            </a:r>
          </a:p>
          <a:p>
            <a:pPr algn="just" rtl="1">
              <a:lnSpc>
                <a:spcPct val="16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 برآورد وگزارش کمی وکیفی منابع انسانی پرستاری مورد نیازهریک ازبخشهای تشخیصی ودرمانی براساس معیارهای معین و تعیین سطح مراقبت مورد نیاز بیماران توسط سرپرستاران وجمع بندی توسط مدیرپرستاری </a:t>
            </a:r>
          </a:p>
          <a:p>
            <a:pPr algn="r" rtl="1">
              <a:lnSpc>
                <a:spcPct val="16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تعیین لیست صلاحیتها ی کاردرهربخش و بکارگیری نیروی انسانی جدیدالورود پس از تایید صلاحیت آنها توسط سرپرستاروتایید مدیرپرستاری</a:t>
            </a:r>
          </a:p>
          <a:p>
            <a:pPr algn="just" rtl="1">
              <a:lnSpc>
                <a:spcPct val="16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چیدمان نیروی انسانی دربخش های مختلف بیمارستان براساس نیاز بیماران به خدمات پرستاری ، به صورت متوازن درشیفتهای مختلف وایام تعطیل </a:t>
            </a:r>
          </a:p>
          <a:p>
            <a:pPr algn="just" rtl="1">
              <a:lnSpc>
                <a:spcPct val="16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ارزیابی عملکردکارکنان پرستاری با فرآیند مشخص ، تحلیل نتایج ارزیابی عملکرد و اقدامات اصلاحی توسط سرپرستاران ، تعیین معیارهای ادامه و یا خاتمه خدمت کارکنان توسط مدیرپرستاری وآگاهی کارکنان ازفرآیند فوق وانطباق عملکرد کارکنان بانتایج ارزیابی عملکرد</a:t>
            </a:r>
          </a:p>
          <a:p>
            <a:pPr algn="r" rtl="1">
              <a:buNone/>
            </a:pPr>
            <a:endParaRPr lang="fa-IR" sz="2000" dirty="0" smtClean="0">
              <a:cs typeface="2  Titr" pitchFamily="2" charset="-78"/>
            </a:endParaRPr>
          </a:p>
          <a:p>
            <a:pPr algn="r" rtl="1">
              <a:buFontTx/>
              <a:buChar char="-"/>
            </a:pPr>
            <a:endParaRPr lang="fa-IR" sz="2000" dirty="0" smtClean="0">
              <a:cs typeface="2  Titr" pitchFamily="2" charset="-78"/>
            </a:endParaRPr>
          </a:p>
          <a:p>
            <a:pPr algn="r" rtl="1">
              <a:buNone/>
            </a:pP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533400" y="152400"/>
            <a:ext cx="8153400" cy="685800"/>
          </a:xfrm>
          <a:prstGeom prst="round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dirty="0" smtClean="0">
                <a:solidFill>
                  <a:schemeClr val="bg1"/>
                </a:solidFill>
                <a:cs typeface="2  Titr" pitchFamily="2" charset="-78"/>
              </a:rPr>
              <a:t>ج- مدیریت خدمات پرستاری 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52400"/>
            <a:ext cx="8839200" cy="6553200"/>
          </a:xfrm>
        </p:spPr>
        <p:txBody>
          <a:bodyPr>
            <a:normAutofit fontScale="62500" lnSpcReduction="20000"/>
          </a:bodyPr>
          <a:lstStyle/>
          <a:p>
            <a:pPr algn="just" rtl="1">
              <a:lnSpc>
                <a:spcPct val="150000"/>
              </a:lnSpc>
              <a:buNone/>
            </a:pPr>
            <a:r>
              <a:rPr lang="fa-IR" sz="3200" dirty="0" smtClean="0">
                <a:solidFill>
                  <a:srgbClr val="00B050"/>
                </a:solidFill>
                <a:cs typeface="2  Titr" pitchFamily="2" charset="-78"/>
              </a:rPr>
              <a:t>ج-1-2)اطمینان ازمهارت وتوانمندی پرستاران جدیدالورود قبل ازبکارگیری واعطای مسئولیت باتعیین حداقل مهارتهای عمومی بالینی ، مهارتهای ارتباطی وصلاحیت حرفه ای </a:t>
            </a:r>
            <a:r>
              <a:rPr lang="en-US" sz="3200" dirty="0" smtClean="0">
                <a:solidFill>
                  <a:srgbClr val="00B050"/>
                </a:solidFill>
                <a:cs typeface="2  Titr" pitchFamily="2" charset="-78"/>
                <a:hlinkClick r:id="rId2" action="ppaction://hlinkfile"/>
              </a:rPr>
              <a:t>*</a:t>
            </a:r>
            <a:r>
              <a:rPr lang="en-US" sz="3200" dirty="0" smtClean="0">
                <a:solidFill>
                  <a:srgbClr val="00B050"/>
                </a:solidFill>
                <a:cs typeface="2  Titr" pitchFamily="2" charset="-78"/>
              </a:rPr>
              <a:t> </a:t>
            </a:r>
            <a:r>
              <a:rPr lang="en-US" sz="3200" dirty="0" smtClean="0">
                <a:solidFill>
                  <a:srgbClr val="00B050"/>
                </a:solidFill>
                <a:cs typeface="2  Titr" pitchFamily="2" charset="-78"/>
                <a:hlinkClick r:id="rId3" action="ppaction://hlinkfile"/>
              </a:rPr>
              <a:t>*</a:t>
            </a:r>
            <a:endParaRPr lang="fa-IR" sz="3200" dirty="0" smtClean="0">
              <a:solidFill>
                <a:srgbClr val="00B050"/>
              </a:solidFill>
              <a:cs typeface="2  Titr" pitchFamily="2" charset="-78"/>
            </a:endParaRPr>
          </a:p>
          <a:p>
            <a:pPr algn="just" rtl="1">
              <a:lnSpc>
                <a:spcPct val="170000"/>
              </a:lnSpc>
              <a:buNone/>
            </a:pPr>
            <a:r>
              <a:rPr lang="fa-IR" sz="2900" dirty="0" smtClean="0">
                <a:cs typeface="2  Titr" pitchFamily="2" charset="-78"/>
              </a:rPr>
              <a:t>- تعیین صلاحیت ومهارتهای عمومی وارتباطی مربوط به هربخش بالینی وارزیابی مهارتهای عمومی وارتباطی براساس چک لیست توسط سرپرستار/کارشناس خبره ،آگاهی پرسنل پرستاری ازنحوه ارزیابی مهارتهای عمومی وارتباطی ، تعیین نقاط قوت وضعف  ،برنامه ریزی جهت اصلاحات و تعیین معیارهای انتخاب کارشناس خبره</a:t>
            </a:r>
          </a:p>
          <a:p>
            <a:pPr algn="just" rtl="1">
              <a:lnSpc>
                <a:spcPct val="150000"/>
              </a:lnSpc>
              <a:buNone/>
            </a:pPr>
            <a:r>
              <a:rPr lang="fa-IR" sz="3100" dirty="0" smtClean="0"/>
              <a:t> </a:t>
            </a:r>
            <a:r>
              <a:rPr lang="fa-IR" sz="3200" dirty="0" smtClean="0">
                <a:solidFill>
                  <a:srgbClr val="00B050"/>
                </a:solidFill>
                <a:cs typeface="2  Titr" pitchFamily="2" charset="-78"/>
              </a:rPr>
              <a:t>ج-1-3)تعیین وطراحی چک لیست ارزیابی مهارتهای تخصصی پرستاران جدیدالورود درهریک ازبخشهای بالینی وسایربخشهای ویژه ( </a:t>
            </a:r>
            <a:r>
              <a:rPr lang="en-US" sz="3200" dirty="0" smtClean="0">
                <a:solidFill>
                  <a:srgbClr val="00B050"/>
                </a:solidFill>
                <a:cs typeface="2  Titr" pitchFamily="2" charset="-78"/>
              </a:rPr>
              <a:t>ICU</a:t>
            </a:r>
            <a:r>
              <a:rPr lang="fa-IR" sz="3200" dirty="0" smtClean="0">
                <a:solidFill>
                  <a:srgbClr val="00B050"/>
                </a:solidFill>
                <a:cs typeface="2  Titr" pitchFamily="2" charset="-78"/>
              </a:rPr>
              <a:t>-</a:t>
            </a:r>
            <a:r>
              <a:rPr lang="en-US" sz="3200" dirty="0" smtClean="0">
                <a:solidFill>
                  <a:srgbClr val="00B050"/>
                </a:solidFill>
                <a:cs typeface="2  Titr" pitchFamily="2" charset="-78"/>
              </a:rPr>
              <a:t>PICU</a:t>
            </a:r>
            <a:r>
              <a:rPr lang="fa-IR" sz="3200" dirty="0" smtClean="0">
                <a:solidFill>
                  <a:srgbClr val="00B050"/>
                </a:solidFill>
                <a:cs typeface="2  Titr" pitchFamily="2" charset="-78"/>
              </a:rPr>
              <a:t>-</a:t>
            </a:r>
            <a:r>
              <a:rPr lang="en-US" sz="3200" dirty="0" smtClean="0">
                <a:solidFill>
                  <a:srgbClr val="00B050"/>
                </a:solidFill>
                <a:cs typeface="2  Titr" pitchFamily="2" charset="-78"/>
              </a:rPr>
              <a:t>CCU</a:t>
            </a:r>
            <a:r>
              <a:rPr lang="fa-IR" sz="3200" dirty="0" smtClean="0">
                <a:solidFill>
                  <a:srgbClr val="00B050"/>
                </a:solidFill>
                <a:cs typeface="2  Titr" pitchFamily="2" charset="-78"/>
              </a:rPr>
              <a:t>-</a:t>
            </a:r>
            <a:r>
              <a:rPr lang="en-US" sz="3200" dirty="0" smtClean="0">
                <a:solidFill>
                  <a:srgbClr val="00B050"/>
                </a:solidFill>
                <a:cs typeface="2  Titr" pitchFamily="2" charset="-78"/>
              </a:rPr>
              <a:t>BICU</a:t>
            </a:r>
            <a:r>
              <a:rPr lang="fa-IR" sz="3200" dirty="0" smtClean="0">
                <a:solidFill>
                  <a:srgbClr val="00B050"/>
                </a:solidFill>
                <a:cs typeface="2  Titr" pitchFamily="2" charset="-78"/>
              </a:rPr>
              <a:t>-</a:t>
            </a:r>
            <a:r>
              <a:rPr lang="en-US" sz="3200" dirty="0" smtClean="0">
                <a:solidFill>
                  <a:srgbClr val="00B050"/>
                </a:solidFill>
                <a:cs typeface="2  Titr" pitchFamily="2" charset="-78"/>
              </a:rPr>
              <a:t>NICU</a:t>
            </a:r>
            <a:r>
              <a:rPr lang="fa-IR" sz="3200" dirty="0" smtClean="0">
                <a:solidFill>
                  <a:srgbClr val="00B050"/>
                </a:solidFill>
                <a:cs typeface="2  Titr" pitchFamily="2" charset="-78"/>
              </a:rPr>
              <a:t> ، اتاق عمل ، اورژانس دیالیز)و انجام ارزیابی توسط سرپرستار/کارشناس خبره و بکارگیری کارکنان پس ازاحرازصلاحیت ودرصورت عدم احراز، مواردی ازمهارتهای موردنیاز ، اجرای برنامه آموزشی ، ارزیابی مجدد واحرازصلاحیت نهایی </a:t>
            </a:r>
          </a:p>
          <a:p>
            <a:pPr algn="just" rtl="1">
              <a:lnSpc>
                <a:spcPct val="17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</a:t>
            </a:r>
            <a:r>
              <a:rPr lang="fa-IR" sz="2900" dirty="0" smtClean="0">
                <a:cs typeface="2  Titr" pitchFamily="2" charset="-78"/>
              </a:rPr>
              <a:t>تهیه و تدوین فهرستی ازمهارتهای تخصصی پرستاران ،ارزیابی مهارتهای تخصصی براساس چک لیست توسط سرپرستار/کارشناس خبره وآگاهی پرسنل پرستاری ازنحوه ارزیابی مهارتهای تخصصی ، تعیین نقاط قوت وضعف  و برنامه ریزی جهت اصلاحات وتعیین معیارهای انتخاب کارشناس خبره</a:t>
            </a:r>
            <a:endParaRPr lang="en-US" sz="2900" dirty="0">
              <a:cs typeface="2 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533400"/>
            <a:ext cx="8763000" cy="5715000"/>
          </a:xfrm>
        </p:spPr>
        <p:txBody>
          <a:bodyPr>
            <a:normAutofit fontScale="85000" lnSpcReduction="10000"/>
          </a:bodyPr>
          <a:lstStyle/>
          <a:p>
            <a:pPr algn="r" rtl="1">
              <a:lnSpc>
                <a:spcPct val="160000"/>
              </a:lnSpc>
              <a:buNone/>
            </a:pPr>
            <a:r>
              <a:rPr lang="fa-IR" sz="2800" dirty="0" smtClean="0">
                <a:solidFill>
                  <a:srgbClr val="00B050"/>
                </a:solidFill>
                <a:cs typeface="2  Titr" pitchFamily="2" charset="-78"/>
              </a:rPr>
              <a:t>ج-1-4)تعیین سیاستهای آموزشی کارکنان پرستاری حداقل سالی یکبار، ابلاغ به همه بخشها وواحدهای مرتبط ونظارت براجرای آن </a:t>
            </a:r>
          </a:p>
          <a:p>
            <a:pPr algn="r" rtl="1">
              <a:lnSpc>
                <a:spcPct val="16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انجام فرآیندنیازسنجی وشناسایی نیازهای آموزشی سالیانه کارکنان پرستاری </a:t>
            </a:r>
          </a:p>
          <a:p>
            <a:pPr algn="r" rtl="1">
              <a:lnSpc>
                <a:spcPct val="16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اولویت بندی نیازهای آموزشی متناسب بانیازهای مراقبتی بیماران توسط مدیر پرستاری </a:t>
            </a:r>
          </a:p>
          <a:p>
            <a:pPr algn="r" rtl="1">
              <a:lnSpc>
                <a:spcPct val="16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نظارت مدیرپرستاری براجرای برنامه ریزی آموزشی وتامین منابع آموزشی وکمک آموزشی </a:t>
            </a:r>
          </a:p>
          <a:p>
            <a:pPr algn="r" rtl="1">
              <a:lnSpc>
                <a:spcPct val="160000"/>
              </a:lnSpc>
              <a:buNone/>
            </a:pPr>
            <a:r>
              <a:rPr lang="fa-IR" sz="2400" dirty="0" smtClean="0">
                <a:solidFill>
                  <a:srgbClr val="00B050"/>
                </a:solidFill>
                <a:cs typeface="2  Titr" pitchFamily="2" charset="-78"/>
              </a:rPr>
              <a:t>ج-1-5) اطمینان مدیریت پرستاری ازپاسخگویی واجرای صحیح وظایف محوله کارکنان پرستاری</a:t>
            </a:r>
          </a:p>
          <a:p>
            <a:pPr algn="r" rtl="1">
              <a:lnSpc>
                <a:spcPct val="16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کنترل وارزیابی عملکرد پرستاران بخش درزمینه ارزیابی های اولیه پرستاری توسط سرپرستاران وانجام مداخلات اصلاحی بامشارکت پرستاران براساس نتایج </a:t>
            </a:r>
          </a:p>
          <a:p>
            <a:pPr algn="r" rtl="1">
              <a:lnSpc>
                <a:spcPct val="16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تهیه وابلاغ مراجع مراقبتی معتبرپرستاری به کلیه بخشها/ واحدها ، ارزیابی عملکرد پرستاران براساس مراجع مراقبتی ابلاغی وانجام مداخلات اصلاحی براساس نتایج آن </a:t>
            </a:r>
          </a:p>
          <a:p>
            <a:pPr algn="r" rtl="1">
              <a:lnSpc>
                <a:spcPct val="16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-ارزیابی عملکردپرستاران دربخش درزمینه روش ثبت صحیح اقدامات مراقبتهای پرستاری توسط سرپرستاران وانجام مداخلات اصلاحی</a:t>
            </a:r>
          </a:p>
          <a:p>
            <a:pPr algn="r" rtl="1">
              <a:lnSpc>
                <a:spcPct val="150000"/>
              </a:lnSpc>
              <a:buNone/>
            </a:pPr>
            <a:endParaRPr lang="en-US" sz="2000" dirty="0">
              <a:cs typeface="2 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304800"/>
            <a:ext cx="8763000" cy="6172200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  <a:buNone/>
            </a:pPr>
            <a:r>
              <a:rPr lang="fa-IR" sz="3200" dirty="0" smtClean="0">
                <a:solidFill>
                  <a:schemeClr val="accent4">
                    <a:lumMod val="75000"/>
                  </a:schemeClr>
                </a:solidFill>
                <a:cs typeface="2  Titr" pitchFamily="2" charset="-78"/>
              </a:rPr>
              <a:t>ج-2)مدیریت مراقبتهای پرستاری 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400" dirty="0" smtClean="0">
                <a:solidFill>
                  <a:srgbClr val="00B050"/>
                </a:solidFill>
                <a:cs typeface="2  Titr" pitchFamily="2" charset="-78"/>
              </a:rPr>
              <a:t>ج-2-1)برنامه ریزی نیازهای منابع مالی وفیزیکی 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ارسال اعلام نیازبه تجهیزات سرمایه ای دربخشها توسط سرپرستاران به مدیرپرستاری 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-بررسی ، اولویت بندی ودرصورت تایید برآورد بودجه مورد نیازتوسط مدیرپرستاری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درخواست کتبی بودجه سالیانه ، پیگیری واخذ تایید مدیریت اجرایی وتصویب تخصیص درتیم حاکمیتی</a:t>
            </a:r>
          </a:p>
          <a:p>
            <a:pPr algn="just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اعمال درخواست بخش های بالینی در برنامه عملیاتی تدوین شده مدیریت پرستاری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 </a:t>
            </a:r>
            <a:r>
              <a:rPr lang="fa-IR" sz="2000" dirty="0" smtClean="0">
                <a:solidFill>
                  <a:srgbClr val="00B050"/>
                </a:solidFill>
                <a:cs typeface="2  Titr" pitchFamily="2" charset="-78"/>
              </a:rPr>
              <a:t>ج-2-2) تعیین و ابلاغ سیاستهای آموزشی برای بیماران وهمراهان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اولویت بندی نیازهای آموزشی بیماران وهمراهان متناسب با اولویتهای مراقبتی 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برنامه ریزی وتامین منابع آموزشی وکمک آموزشی موردنیاز</a:t>
            </a:r>
          </a:p>
          <a:p>
            <a:pPr algn="just" rtl="1">
              <a:lnSpc>
                <a:spcPct val="150000"/>
              </a:lnSpc>
              <a:buNone/>
            </a:pPr>
            <a:endParaRPr lang="fa-IR" sz="2000" dirty="0" smtClean="0">
              <a:cs typeface="2 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304800"/>
            <a:ext cx="8839200" cy="6324600"/>
          </a:xfrm>
        </p:spPr>
        <p:txBody>
          <a:bodyPr>
            <a:normAutofit fontScale="92500" lnSpcReduction="20000"/>
          </a:bodyPr>
          <a:lstStyle/>
          <a:p>
            <a:pPr algn="r" rtl="1">
              <a:buNone/>
            </a:pPr>
            <a:r>
              <a:rPr lang="fa-IR" sz="2400" dirty="0" smtClean="0">
                <a:solidFill>
                  <a:srgbClr val="00B050"/>
                </a:solidFill>
                <a:cs typeface="2  Titr" pitchFamily="2" charset="-78"/>
              </a:rPr>
              <a:t>ج-2-3) نظارت مدیرپرستاری برنحوه اداره اموربخشها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تهیه وتدوین روش اجرایی نظارت واطلاع رسانی فرآیند مربوطه به کارکنان مرتبط ، تحلیل نتایج حاصل ازارزیابی وانجام مداخلات اصلاحی درجهت بهبود عملکرد نظارتی سرپرستاران 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solidFill>
                  <a:srgbClr val="00B050"/>
                </a:solidFill>
                <a:cs typeface="2  Titr" pitchFamily="2" charset="-78"/>
              </a:rPr>
              <a:t> </a:t>
            </a:r>
            <a:r>
              <a:rPr lang="fa-IR" sz="2000" dirty="0" smtClean="0">
                <a:cs typeface="2  Titr" pitchFamily="2" charset="-78"/>
              </a:rPr>
              <a:t>- نظارت براجرای صحیح برنامه های آموزش به بیماروهمراه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نظارت برفرآیند ارزیابی اولیه بیماران دربخش ها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نظارت بررعایت اصول مراقبت پرستاری منطبق برمراجع تاییدشده 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نظارت برروش ثبت اقدامات ومراقبتهای پرستاری 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نظارت برمراقبتهای موردی وتوانمندی پرستاران 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نظارت برنحوه تشویق وکنترلهای انظباطی کارکنان پرستاری منطبق برروش اجرائی تدوین شده 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-نظارت برنحوه مدیریت تخت ، اعزام وانتقال بیماران در24 ساعت گذشته وروندجابجایی بیماران مطابق روش اجرائی بیمارستان </a:t>
            </a:r>
            <a:r>
              <a:rPr lang="fa-IR" sz="2000" dirty="0" smtClean="0">
                <a:cs typeface="2  Titr" pitchFamily="2" charset="-78"/>
                <a:hlinkClick r:id="rId2" action="ppaction://hlinkfile"/>
              </a:rPr>
              <a:t>( بخشنامه شماره 400د/15307)</a:t>
            </a:r>
            <a:endParaRPr lang="fa-IR" sz="2000" dirty="0" smtClean="0">
              <a:cs typeface="2  Titr" pitchFamily="2" charset="-78"/>
            </a:endParaRP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نظارت وپیگیری روند مشاوره های داخل وخارج مرکز مطابق روش اجرائی 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نظارت برنحوه نوبت دهی ، انجام اقدامات واحدهای پاراکلینیکی درزمان اعلام نتایج </a:t>
            </a:r>
          </a:p>
          <a:p>
            <a:pPr algn="r" rtl="1">
              <a:lnSpc>
                <a:spcPct val="150000"/>
              </a:lnSpc>
              <a:buNone/>
            </a:pPr>
            <a:r>
              <a:rPr lang="fa-IR" sz="2000" dirty="0" smtClean="0">
                <a:cs typeface="2  Titr" pitchFamily="2" charset="-78"/>
              </a:rPr>
              <a:t>- نظارت برتعاملات بین بخشی وانجام اقدام اصلاحی وپیشگیرانه درصورت لزوم </a:t>
            </a:r>
          </a:p>
          <a:p>
            <a:pPr algn="r" rtl="1">
              <a:buNone/>
            </a:pPr>
            <a:endParaRPr lang="en-US" sz="2400" dirty="0">
              <a:solidFill>
                <a:srgbClr val="00B050"/>
              </a:solidFill>
              <a:cs typeface="2 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SOLTANI\Desktop\Services-Post-AccreditationService (1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76200"/>
            <a:ext cx="9143999" cy="6781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456</TotalTime>
  <Words>667</Words>
  <Application>Microsoft Office PowerPoint</Application>
  <PresentationFormat>On-screen Show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Equity</vt:lpstr>
      <vt:lpstr>استانداردهای ملی اعتباربخشی بیمارستان محورمدیریت پرستاری  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استانداردهای ملی اعتباربخشی بیمارستان محورمدیریت پرستاری</dc:title>
  <dc:creator>SOLTANI</dc:creator>
  <cp:lastModifiedBy>SOLTANI</cp:lastModifiedBy>
  <cp:revision>53</cp:revision>
  <dcterms:created xsi:type="dcterms:W3CDTF">2017-01-11T05:35:59Z</dcterms:created>
  <dcterms:modified xsi:type="dcterms:W3CDTF">2017-01-12T09:22:25Z</dcterms:modified>
</cp:coreProperties>
</file>